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4" r:id="rId10"/>
    <p:sldId id="262" r:id="rId11"/>
    <p:sldId id="263" r:id="rId12"/>
    <p:sldId id="268" r:id="rId13"/>
    <p:sldId id="269" r:id="rId14"/>
    <p:sldId id="270" r:id="rId15"/>
    <p:sldId id="271" r:id="rId16"/>
    <p:sldId id="267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4660"/>
  </p:normalViewPr>
  <p:slideViewPr>
    <p:cSldViewPr>
      <p:cViewPr>
        <p:scale>
          <a:sx n="75" d="100"/>
          <a:sy n="75" d="100"/>
        </p:scale>
        <p:origin x="-1834" y="-6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4686306"/>
            <a:ext cx="959983" cy="2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5" y="4686306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5" y="4743456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5" y="4686300"/>
            <a:ext cx="1104903" cy="3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5" y="4686306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4743456"/>
            <a:ext cx="959983" cy="2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4686306"/>
            <a:ext cx="959983" cy="2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5" y="4743450"/>
            <a:ext cx="952503" cy="2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5" y="4686300"/>
            <a:ext cx="952503" cy="2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43050"/>
            <a:ext cx="73914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GDPR </a:t>
            </a:r>
            <a:r>
              <a:rPr lang="en-US" sz="3200" b="1" dirty="0" smtClean="0"/>
              <a:t>Workshop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342900"/>
            <a:ext cx="137159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 HRBCC_engle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190750"/>
            <a:ext cx="3124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8229600" cy="3429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200" b="1" dirty="0" smtClean="0"/>
              <a:t>Data Discovery Techniques comparison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Personal Data Discovery / Mapping / Classification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123950"/>
          <a:ext cx="7924798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290"/>
                <a:gridCol w="1501877"/>
                <a:gridCol w="1501877"/>
                <a:gridCol w="1501877"/>
                <a:gridCol w="1501877"/>
              </a:tblGrid>
              <a:tr h="10603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Technique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“Known” </a:t>
                      </a:r>
                      <a:r>
                        <a:rPr lang="en-US" sz="1600" i="0" dirty="0" smtClean="0"/>
                        <a:t>Data</a:t>
                      </a:r>
                      <a:r>
                        <a:rPr lang="en-US" sz="1600" i="0" baseline="0" dirty="0" smtClean="0"/>
                        <a:t> </a:t>
                      </a:r>
                      <a:endParaRPr lang="en-US" sz="160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“Unknown” </a:t>
                      </a:r>
                      <a:r>
                        <a:rPr lang="en-US" sz="1600" dirty="0" smtClean="0"/>
                        <a:t>Data / </a:t>
                      </a:r>
                      <a:r>
                        <a:rPr lang="en-US" sz="1600" i="1" dirty="0" smtClean="0"/>
                        <a:t>Unstructured </a:t>
                      </a:r>
                      <a:r>
                        <a:rPr lang="en-US" sz="1600" dirty="0" smtClean="0"/>
                        <a:t>Data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Purpose of Processing </a:t>
                      </a:r>
                      <a:r>
                        <a:rPr lang="en-US" sz="1600" dirty="0" smtClean="0"/>
                        <a:t>&amp;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Data Flows</a:t>
                      </a:r>
                      <a:endParaRPr lang="en-US" sz="16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IT Expertise</a:t>
                      </a:r>
                      <a:r>
                        <a:rPr lang="en-US" sz="1600" dirty="0" smtClean="0"/>
                        <a:t> needed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35345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Questionnaires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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34290" marB="34290"/>
                </a:tc>
              </a:tr>
              <a:tr h="35345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Interviews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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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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34290" marB="34290"/>
                </a:tc>
              </a:tr>
              <a:tr h="62093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Automated Scanning</a:t>
                      </a:r>
                      <a:r>
                        <a:rPr lang="en-US" sz="1600" b="1" baseline="0" dirty="0" smtClean="0"/>
                        <a:t> Tools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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</a:t>
                      </a:r>
                      <a:endParaRPr lang="en-US" sz="1600" b="1" dirty="0"/>
                    </a:p>
                  </a:txBody>
                  <a:tcPr marT="34290" marB="34290"/>
                </a:tc>
              </a:tr>
              <a:tr h="888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“Combined”</a:t>
                      </a:r>
                      <a:r>
                        <a:rPr lang="el-GR" sz="1600" b="1" dirty="0" smtClean="0"/>
                        <a:t> </a:t>
                      </a:r>
                      <a:r>
                        <a:rPr lang="en-US" sz="1600" b="1" dirty="0" smtClean="0"/>
                        <a:t>Techniques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(use of APIs)</a:t>
                      </a:r>
                      <a:endParaRPr lang="en-US" sz="16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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ym typeface="Wingdings"/>
                        </a:rPr>
                        <a:t>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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600" b="1" dirty="0" smtClean="0">
                          <a:sym typeface="Wingdings"/>
                        </a:rPr>
                        <a:t></a:t>
                      </a:r>
                      <a:endParaRPr lang="en-US" sz="1600" b="1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08372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Personal Data Discovery / Inventory / Mapping: Techniques &amp; Tools</a:t>
            </a:r>
            <a:endParaRPr lang="en-US" sz="2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399" y="427903"/>
          <a:ext cx="8763002" cy="473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1"/>
                <a:gridCol w="2570570"/>
                <a:gridCol w="2362200"/>
                <a:gridCol w="2667001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Tool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Use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typical Vendors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114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 smtClean="0"/>
                        <a:t>“Manual” Techniques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Database &amp; File Server “manual audit”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Discovery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marT="34290" marB="34290"/>
                </a:tc>
              </a:tr>
              <a:tr h="24003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Database</a:t>
                      </a:r>
                      <a:r>
                        <a:rPr lang="en-US" sz="1400" baseline="0" dirty="0" smtClean="0"/>
                        <a:t> “scripting”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Discovery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marT="34290" marB="34290"/>
                </a:tc>
              </a:tr>
              <a:tr h="24003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Excel or “simple” Databases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Inventory &amp; Mapping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Microsoft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4003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Technical Flow Charters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Flow &amp; Mapping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MS Visio &amp; “similar” </a:t>
                      </a:r>
                      <a:r>
                        <a:rPr lang="en-US" sz="1400" dirty="0" err="1" smtClean="0"/>
                        <a:t>flowcharters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62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i="1" dirty="0" smtClean="0"/>
                        <a:t>(semi) </a:t>
                      </a:r>
                      <a:r>
                        <a:rPr lang="en-US" sz="1200" b="1" dirty="0" smtClean="0"/>
                        <a:t>Manual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BPM</a:t>
                      </a:r>
                      <a:r>
                        <a:rPr lang="en-US" sz="1400" baseline="0" dirty="0" smtClean="0"/>
                        <a:t> suites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 Mapping / </a:t>
                      </a:r>
                      <a:r>
                        <a:rPr lang="en-US" sz="1400" dirty="0" err="1" smtClean="0"/>
                        <a:t>Modelling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ARIS &amp;</a:t>
                      </a:r>
                      <a:r>
                        <a:rPr lang="en-US" sz="1400" baseline="0" dirty="0" smtClean="0"/>
                        <a:t> other BPM suites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4003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 smtClean="0"/>
                        <a:t>Automated Tools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 smtClean="0"/>
                        <a:t>Fileshare</a:t>
                      </a:r>
                      <a:r>
                        <a:rPr lang="en-US" sz="1400" dirty="0" smtClean="0"/>
                        <a:t> / Crawlers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Discovery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CASAHL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Classification / Protection Tools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PII Discovery &amp; Classification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*TITUS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*</a:t>
                      </a:r>
                      <a:r>
                        <a:rPr lang="en-US" sz="1400" dirty="0" err="1" smtClean="0"/>
                        <a:t>Spirion</a:t>
                      </a:r>
                      <a:r>
                        <a:rPr lang="en-US" sz="1400" dirty="0" smtClean="0"/>
                        <a:t> / *</a:t>
                      </a:r>
                      <a:r>
                        <a:rPr lang="en-US" sz="1400" dirty="0" err="1" smtClean="0"/>
                        <a:t>Varonis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754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Data Discovery /  Mapping / Management Platforms &amp; Visual </a:t>
                      </a:r>
                      <a:r>
                        <a:rPr lang="en-US" sz="1400" dirty="0" err="1" smtClean="0"/>
                        <a:t>Mappers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Discovery &amp; Mapping</a:t>
                      </a: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*One</a:t>
                      </a:r>
                      <a:r>
                        <a:rPr lang="en-US" sz="1400" baseline="0" dirty="0" smtClean="0"/>
                        <a:t> Trust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*</a:t>
                      </a:r>
                      <a:r>
                        <a:rPr lang="en-US" sz="1400" baseline="0" dirty="0" err="1" smtClean="0"/>
                        <a:t>AvePoint</a:t>
                      </a: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*</a:t>
                      </a:r>
                      <a:r>
                        <a:rPr lang="en-US" sz="1400" baseline="0" dirty="0" err="1" smtClean="0"/>
                        <a:t>Altova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MapForce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GDPR-focuse</a:t>
                      </a:r>
                      <a:r>
                        <a:rPr lang="en-US" sz="1400" baseline="0" dirty="0" smtClean="0"/>
                        <a:t>d data  inventory / mapping tools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PII Inventory / Mapping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*Trust Arc  suite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*</a:t>
                      </a:r>
                      <a:r>
                        <a:rPr lang="en-US" sz="1400" dirty="0" err="1" smtClean="0"/>
                        <a:t>Nymity</a:t>
                      </a:r>
                      <a:r>
                        <a:rPr lang="en-US" sz="1400" baseline="0" dirty="0" smtClean="0"/>
                        <a:t> (Expert Mapping tool)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52078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Integrated </a:t>
                      </a:r>
                      <a:r>
                        <a:rPr lang="en-US" sz="1400" dirty="0" smtClean="0"/>
                        <a:t>Database Security / </a:t>
                      </a:r>
                      <a:r>
                        <a:rPr lang="en-US" sz="1400" baseline="0" dirty="0" smtClean="0"/>
                        <a:t>Discovery suites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 Database Security / Data Discovery &amp; Mapping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*IBM </a:t>
                      </a:r>
                      <a:r>
                        <a:rPr lang="en-US" sz="1400" dirty="0" err="1" smtClean="0"/>
                        <a:t>Infosphere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Guardium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</a:t>
                      </a:r>
                      <a:r>
                        <a:rPr lang="en-US" sz="1400" dirty="0" err="1" smtClean="0"/>
                        <a:t>Imperva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5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Data</a:t>
                      </a:r>
                      <a:r>
                        <a:rPr lang="en-US" sz="1400" b="1" baseline="0" dirty="0" smtClean="0"/>
                        <a:t> Loss Prevention (DLP)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PII</a:t>
                      </a:r>
                      <a:r>
                        <a:rPr lang="en-US" sz="1400" baseline="0" dirty="0" smtClean="0"/>
                        <a:t> Discovery / Protection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i="1" dirty="0" smtClean="0"/>
                        <a:t>(many Vendors)</a:t>
                      </a:r>
                      <a:endParaRPr lang="en-US" sz="1400" i="1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63449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88575" y="1714500"/>
            <a:ext cx="2419048" cy="781050"/>
          </a:xfrm>
          <a:prstGeom prst="round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“</a:t>
            </a:r>
            <a:r>
              <a:rPr lang="en-US" sz="1600" b="1" dirty="0" smtClean="0">
                <a:solidFill>
                  <a:schemeClr val="tx1"/>
                </a:solidFill>
              </a:rPr>
              <a:t>PNR”</a:t>
            </a:r>
            <a:r>
              <a:rPr lang="en-US" sz="1600" b="1" i="1" dirty="0" smtClean="0">
                <a:solidFill>
                  <a:schemeClr val="tx1"/>
                </a:solidFill>
              </a:rPr>
              <a:t> Directive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2016/681/EU  </a:t>
            </a:r>
            <a:r>
              <a:rPr lang="en-US" sz="1600" b="1" dirty="0" smtClean="0">
                <a:solidFill>
                  <a:srgbClr val="FF0000"/>
                </a:solidFill>
              </a:rPr>
              <a:t>**</a:t>
            </a:r>
          </a:p>
          <a:p>
            <a:pPr algn="ctr">
              <a:buFont typeface="Wingdings"/>
              <a:buChar char="à"/>
            </a:pPr>
            <a:r>
              <a:rPr lang="en-US" sz="1200" i="1" dirty="0" smtClean="0">
                <a:solidFill>
                  <a:schemeClr val="tx1"/>
                </a:solidFill>
              </a:rPr>
              <a:t>24.5.2018</a:t>
            </a:r>
          </a:p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(replaces 2004/82/EC)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5052" y="666750"/>
            <a:ext cx="2515809" cy="838200"/>
          </a:xfrm>
          <a:prstGeom prst="round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“</a:t>
            </a:r>
            <a:r>
              <a:rPr lang="en-US" sz="1600" b="1" dirty="0" smtClean="0">
                <a:solidFill>
                  <a:schemeClr val="tx1"/>
                </a:solidFill>
              </a:rPr>
              <a:t>The Police </a:t>
            </a:r>
            <a:r>
              <a:rPr lang="en-US" sz="1600" b="1" i="1" dirty="0" smtClean="0">
                <a:solidFill>
                  <a:schemeClr val="tx1"/>
                </a:solidFill>
              </a:rPr>
              <a:t>Directive”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2016/680/EU   </a:t>
            </a:r>
            <a:r>
              <a:rPr lang="en-US" sz="1200" b="1" dirty="0" smtClean="0">
                <a:solidFill>
                  <a:srgbClr val="FF0000"/>
                </a:solidFill>
              </a:rPr>
              <a:t>*</a:t>
            </a:r>
            <a:endParaRPr lang="en-US" sz="1200" b="1" i="1" dirty="0" smtClean="0">
              <a:solidFill>
                <a:srgbClr val="FF0000"/>
              </a:solidFill>
            </a:endParaRPr>
          </a:p>
          <a:p>
            <a:pPr algn="ctr"/>
            <a:r>
              <a:rPr lang="el-GR" sz="1100" i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200" i="1" dirty="0" smtClean="0">
                <a:solidFill>
                  <a:schemeClr val="tx1"/>
                </a:solidFill>
              </a:rPr>
              <a:t>6.5.2018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(replaces 2008/977/JHA)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33143" y="628650"/>
            <a:ext cx="2612572" cy="857250"/>
          </a:xfrm>
          <a:prstGeom prst="roundRect">
            <a:avLst/>
          </a:prstGeom>
          <a:solidFill>
            <a:srgbClr val="CCEC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ePD</a:t>
            </a:r>
            <a:r>
              <a:rPr lang="en-US" b="1" dirty="0" smtClean="0">
                <a:solidFill>
                  <a:schemeClr val="tx1"/>
                </a:solidFill>
              </a:rPr>
              <a:t>” </a:t>
            </a:r>
            <a:r>
              <a:rPr lang="en-US" b="1" i="1" dirty="0" smtClean="0">
                <a:solidFill>
                  <a:schemeClr val="tx1"/>
                </a:solidFill>
              </a:rPr>
              <a:t>Directive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2002/58/EC   </a:t>
            </a:r>
            <a:r>
              <a:rPr lang="en-US" sz="1600" b="1" dirty="0" smtClean="0">
                <a:solidFill>
                  <a:srgbClr val="FF0000"/>
                </a:solidFill>
              </a:rPr>
              <a:t>***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Originally amended by 2009/136/EC</a:t>
            </a:r>
          </a:p>
          <a:p>
            <a:pPr algn="ctr"/>
            <a:r>
              <a:rPr lang="en-US" sz="1400" i="1" u="sng" dirty="0" smtClean="0">
                <a:solidFill>
                  <a:schemeClr val="tx1"/>
                </a:solidFill>
              </a:rPr>
              <a:t>*under reform (2018) </a:t>
            </a:r>
            <a:endParaRPr lang="en-US" sz="1400" i="1" u="sng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552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GDPR: the Legal &amp; Compliance “ecosystem”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14095" y="1028700"/>
            <a:ext cx="2612572" cy="10287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“GDPR” </a:t>
            </a:r>
            <a:r>
              <a:rPr lang="en-US" b="1" i="1" dirty="0" smtClean="0">
                <a:solidFill>
                  <a:srgbClr val="FF0000"/>
                </a:solidFill>
              </a:rPr>
              <a:t>Regulation</a:t>
            </a:r>
            <a:r>
              <a:rPr lang="en-US" b="1" dirty="0" smtClean="0">
                <a:solidFill>
                  <a:srgbClr val="FF0000"/>
                </a:solidFill>
              </a:rPr>
              <a:t> 2016/679/EU</a:t>
            </a:r>
          </a:p>
          <a:p>
            <a:pPr algn="ctr"/>
            <a:r>
              <a:rPr lang="el-GR" sz="1400" i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400" i="1" u="sng" dirty="0" smtClean="0">
                <a:solidFill>
                  <a:schemeClr val="tx1"/>
                </a:solidFill>
              </a:rPr>
              <a:t>25.5.2018</a:t>
            </a:r>
          </a:p>
          <a:p>
            <a:pPr algn="ctr"/>
            <a:r>
              <a:rPr lang="en-US" sz="1400" i="1" u="sng" dirty="0" smtClean="0">
                <a:solidFill>
                  <a:schemeClr val="tx1"/>
                </a:solidFill>
              </a:rPr>
              <a:t>(replaces EC/95/46)</a:t>
            </a:r>
            <a:endParaRPr lang="en-US" sz="1400" i="1" u="sng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3486150"/>
            <a:ext cx="39564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*</a:t>
            </a:r>
            <a:r>
              <a:rPr lang="en-US" sz="1300" dirty="0" smtClean="0"/>
              <a:t>  “The </a:t>
            </a:r>
            <a:r>
              <a:rPr lang="en-US" sz="1300" b="1" dirty="0" smtClean="0"/>
              <a:t>Police Directive</a:t>
            </a:r>
            <a:r>
              <a:rPr lang="en-US" sz="1300" dirty="0" smtClean="0"/>
              <a:t>”  (Police &amp; Criminal  Justice) - repealing Council Framework Decision 2008/977/JHA)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1" y="4000500"/>
            <a:ext cx="37337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**</a:t>
            </a:r>
            <a:r>
              <a:rPr lang="en-US" sz="1300" dirty="0" smtClean="0"/>
              <a:t>  </a:t>
            </a:r>
            <a:r>
              <a:rPr lang="en-US" sz="1300" b="1" dirty="0" smtClean="0"/>
              <a:t>PNR</a:t>
            </a:r>
            <a:r>
              <a:rPr lang="en-US" sz="1300" dirty="0" smtClean="0"/>
              <a:t> = “Passenger Name Record” Directive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1" y="4343400"/>
            <a:ext cx="40532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***</a:t>
            </a:r>
            <a:r>
              <a:rPr lang="en-US" sz="1300" dirty="0" smtClean="0"/>
              <a:t> </a:t>
            </a:r>
            <a:r>
              <a:rPr lang="en-US" sz="1300" b="1" dirty="0" err="1" smtClean="0"/>
              <a:t>ePD</a:t>
            </a:r>
            <a:r>
              <a:rPr lang="en-US" sz="1300" dirty="0" smtClean="0"/>
              <a:t> = Directive on Privacy and Electronic communications  (incl. cookies)</a:t>
            </a:r>
            <a:endParaRPr lang="en-US" sz="1300" dirty="0"/>
          </a:p>
        </p:txBody>
      </p:sp>
      <p:sp>
        <p:nvSpPr>
          <p:cNvPr id="15" name="Rounded Rectangle 14"/>
          <p:cNvSpPr/>
          <p:nvPr/>
        </p:nvSpPr>
        <p:spPr>
          <a:xfrm>
            <a:off x="6216957" y="2686050"/>
            <a:ext cx="2515809" cy="876300"/>
          </a:xfrm>
          <a:prstGeom prst="roundRect">
            <a:avLst/>
          </a:prstGeom>
          <a:solidFill>
            <a:srgbClr val="FFE28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eIDAS</a:t>
            </a:r>
            <a:r>
              <a:rPr lang="en-US" b="1" dirty="0" smtClean="0">
                <a:solidFill>
                  <a:schemeClr val="tx1"/>
                </a:solidFill>
              </a:rPr>
              <a:t>” </a:t>
            </a:r>
            <a:r>
              <a:rPr lang="en-US" b="1" i="1" dirty="0" smtClean="0">
                <a:solidFill>
                  <a:schemeClr val="tx1"/>
                </a:solidFill>
              </a:rPr>
              <a:t>Regulation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910/2014/EU  </a:t>
            </a:r>
            <a:r>
              <a:rPr lang="en-US" sz="1600" b="1" dirty="0" smtClean="0">
                <a:solidFill>
                  <a:srgbClr val="FF0000"/>
                </a:solidFill>
              </a:rPr>
              <a:t>****</a:t>
            </a:r>
          </a:p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1/7/16 </a:t>
            </a:r>
            <a:r>
              <a:rPr lang="en-US" sz="1100" i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200" i="1" dirty="0" smtClean="0">
                <a:solidFill>
                  <a:schemeClr val="tx1"/>
                </a:solidFill>
                <a:sym typeface="Wingdings" pitchFamily="2" charset="2"/>
              </a:rPr>
              <a:t>Sep.2018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(replaces 1999/93/EC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771900"/>
            <a:ext cx="3765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****</a:t>
            </a:r>
            <a:r>
              <a:rPr lang="en-US" sz="1300" dirty="0" smtClean="0"/>
              <a:t> </a:t>
            </a:r>
            <a:r>
              <a:rPr lang="en-US" sz="1300" b="1" dirty="0" err="1" smtClean="0"/>
              <a:t>eIDAS</a:t>
            </a:r>
            <a:r>
              <a:rPr lang="en-US" sz="1300" dirty="0" smtClean="0"/>
              <a:t> = Regulation for </a:t>
            </a:r>
            <a:r>
              <a:rPr lang="en-US" sz="1300" dirty="0" err="1" smtClean="0"/>
              <a:t>eID</a:t>
            </a:r>
            <a:r>
              <a:rPr lang="en-US" sz="1300" dirty="0" smtClean="0"/>
              <a:t> &amp; Trust Services for electronic transactions</a:t>
            </a:r>
            <a:endParaRPr lang="en-US" sz="1300" dirty="0"/>
          </a:p>
        </p:txBody>
      </p:sp>
      <p:sp>
        <p:nvSpPr>
          <p:cNvPr id="17" name="Rounded Rectangle 16"/>
          <p:cNvSpPr/>
          <p:nvPr/>
        </p:nvSpPr>
        <p:spPr>
          <a:xfrm>
            <a:off x="3352800" y="2571750"/>
            <a:ext cx="2515809" cy="857250"/>
          </a:xfrm>
          <a:prstGeom prst="roundRect">
            <a:avLst/>
          </a:prstGeom>
          <a:solidFill>
            <a:srgbClr val="EEDD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“NIS” </a:t>
            </a:r>
            <a:r>
              <a:rPr lang="en-US" b="1" i="1" dirty="0" smtClean="0">
                <a:solidFill>
                  <a:schemeClr val="tx1"/>
                </a:solidFill>
              </a:rPr>
              <a:t>Directive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2016/1148/EU   </a:t>
            </a:r>
            <a:r>
              <a:rPr lang="en-US" sz="1200" b="1" dirty="0" smtClean="0">
                <a:solidFill>
                  <a:srgbClr val="FF0000"/>
                </a:solidFill>
              </a:rPr>
              <a:t>*****</a:t>
            </a:r>
          </a:p>
          <a:p>
            <a:pPr algn="ctr"/>
            <a:r>
              <a:rPr lang="el-GR" sz="1100" i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200" i="1" dirty="0" smtClean="0">
                <a:solidFill>
                  <a:schemeClr val="tx1"/>
                </a:solidFill>
                <a:sym typeface="Wingdings" pitchFamily="2" charset="2"/>
              </a:rPr>
              <a:t>May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9048" y="4171955"/>
            <a:ext cx="3870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*****</a:t>
            </a:r>
            <a:r>
              <a:rPr lang="en-US" sz="1300" dirty="0" smtClean="0"/>
              <a:t> </a:t>
            </a:r>
            <a:r>
              <a:rPr lang="en-US" sz="1300" b="1" dirty="0" smtClean="0"/>
              <a:t>NIS</a:t>
            </a:r>
            <a:r>
              <a:rPr lang="en-US" sz="1300" dirty="0" smtClean="0"/>
              <a:t> = “</a:t>
            </a:r>
            <a:r>
              <a:rPr lang="en-US" sz="1300" dirty="0" err="1" smtClean="0"/>
              <a:t>CyberSecurity</a:t>
            </a:r>
            <a:r>
              <a:rPr lang="en-US" sz="1300" dirty="0" smtClean="0"/>
              <a:t>” Directive on Networks &amp; IT Systems Security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C19-D5F6-4494-8AD0-BBF8B71C5517}" type="slidenum">
              <a:rPr lang="en-US" sz="1300" smtClean="0"/>
              <a:pPr/>
              <a:t>12</a:t>
            </a:fld>
            <a:endParaRPr lang="en-US" sz="1300" dirty="0"/>
          </a:p>
        </p:txBody>
      </p:sp>
      <p:sp>
        <p:nvSpPr>
          <p:cNvPr id="20" name="Rounded Rectangle 19"/>
          <p:cNvSpPr/>
          <p:nvPr/>
        </p:nvSpPr>
        <p:spPr>
          <a:xfrm>
            <a:off x="6216957" y="1885950"/>
            <a:ext cx="2515809" cy="685800"/>
          </a:xfrm>
          <a:prstGeom prst="roundRect">
            <a:avLst/>
          </a:prstGeom>
          <a:solidFill>
            <a:srgbClr val="EAEAE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“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eCD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”  Directive 2000/31/EC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sym typeface="Wingdings" pitchFamily="2" charset="2"/>
              </a:rPr>
              <a:t>eCommerce</a:t>
            </a:r>
            <a:r>
              <a:rPr lang="en-US" sz="1200" dirty="0" smtClean="0">
                <a:solidFill>
                  <a:schemeClr val="tx1"/>
                </a:solidFill>
                <a:sym typeface="Wingdings" pitchFamily="2" charset="2"/>
              </a:rPr>
              <a:t> Directive)</a:t>
            </a:r>
            <a:endParaRPr lang="en-US" sz="1100" i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1300" dirty="0" smtClean="0"/>
              <a:t>G.LEFTHERIOTIS / 21.3.18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8229600" cy="2512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GDPR Certification scheme </a:t>
            </a:r>
            <a:r>
              <a:rPr lang="en-US" sz="2400" b="1" i="1" dirty="0" smtClean="0"/>
              <a:t>(Art. 42-43)</a:t>
            </a:r>
            <a:endParaRPr lang="en-US" sz="24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C19-D5F6-4494-8AD0-BBF8B71C551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477" y="400050"/>
            <a:ext cx="588592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87655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Article 29 WP261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“Guidelines on Accreditation of Certification Bodies”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6.2.2018</a:t>
            </a:r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2600" y="2971800"/>
            <a:ext cx="1066800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4686300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5" y="4743456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55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GDPR: Seals &amp; Marks / Codes of Conduct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57250"/>
            <a:ext cx="6477000" cy="325755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600" b="1" dirty="0" smtClean="0"/>
              <a:t>IT </a:t>
            </a:r>
            <a:r>
              <a:rPr lang="en-US" sz="2600" b="1" i="1" dirty="0" smtClean="0"/>
              <a:t>Products</a:t>
            </a:r>
            <a:r>
              <a:rPr lang="en-US" sz="2600" b="1" dirty="0" smtClean="0"/>
              <a:t> &amp; IT-related </a:t>
            </a:r>
            <a:r>
              <a:rPr lang="en-US" sz="2600" b="1" i="1" dirty="0" smtClean="0"/>
              <a:t>Services</a:t>
            </a:r>
            <a:r>
              <a:rPr lang="en-US" sz="2600" b="1" dirty="0" smtClean="0"/>
              <a:t> Certification</a:t>
            </a:r>
            <a:r>
              <a:rPr lang="en-US" sz="2600" dirty="0" smtClean="0"/>
              <a:t>: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100" dirty="0" smtClean="0"/>
              <a:t>ref.  </a:t>
            </a:r>
            <a:r>
              <a:rPr lang="en-US" sz="2100" b="1" i="1" dirty="0" err="1" smtClean="0"/>
              <a:t>EuroPrise</a:t>
            </a:r>
            <a:r>
              <a:rPr lang="en-US" sz="2100" dirty="0" smtClean="0"/>
              <a:t> “Privacy Seal” - certification criteria &amp; certified </a:t>
            </a:r>
            <a:r>
              <a:rPr lang="en-US" sz="2100" b="1" u="sng" dirty="0" smtClean="0"/>
              <a:t>products / services /  web sites</a:t>
            </a:r>
            <a:r>
              <a:rPr lang="en-US" sz="2100" dirty="0" smtClean="0"/>
              <a:t> list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FF0000"/>
                </a:solidFill>
              </a:rPr>
              <a:t>the new GDPR-ready criteria for the European Privacy Seal is operational as of January 2017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600" dirty="0" smtClean="0"/>
              <a:t>ref.  </a:t>
            </a:r>
            <a:r>
              <a:rPr lang="en-US" sz="2600" b="1" i="1" dirty="0" err="1" smtClean="0"/>
              <a:t>CISPE.cloud</a:t>
            </a:r>
            <a:r>
              <a:rPr lang="en-US" sz="2600" b="1" dirty="0" smtClean="0"/>
              <a:t>  </a:t>
            </a:r>
            <a:r>
              <a:rPr lang="en-US" sz="2600" dirty="0" smtClean="0"/>
              <a:t>(Cloud Infrastructure Services Providers – Code of Conduct</a:t>
            </a:r>
            <a:r>
              <a:rPr lang="en-US" dirty="0" smtClean="0"/>
              <a:t>)</a:t>
            </a:r>
            <a:endParaRPr lang="en-US" sz="2000" dirty="0" smtClean="0"/>
          </a:p>
          <a:p>
            <a:pPr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479" y="800100"/>
            <a:ext cx="1992921" cy="131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C19-D5F6-4494-8AD0-BBF8B71C551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1" y="318135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2600" b="1" dirty="0" smtClean="0"/>
              <a:t>Data Protection Officer (DPO)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3" y="685801"/>
            <a:ext cx="6579810" cy="62864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DPO Training &amp; Personal Certification</a:t>
            </a:r>
          </a:p>
          <a:p>
            <a:pPr algn="ctr">
              <a:buNone/>
            </a:pPr>
            <a:r>
              <a:rPr lang="en-US" dirty="0" smtClean="0"/>
              <a:t>(</a:t>
            </a:r>
            <a:r>
              <a:rPr lang="en-US" b="1" dirty="0" smtClean="0"/>
              <a:t>Personnel Certification schemes</a:t>
            </a:r>
            <a:r>
              <a:rPr lang="en-US" dirty="0" smtClean="0"/>
              <a:t>)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191000" y="1371600"/>
            <a:ext cx="48381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C19-D5F6-4494-8AD0-BBF8B71C551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5052" y="1657356"/>
            <a:ext cx="7257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ref.  </a:t>
            </a:r>
            <a:r>
              <a:rPr lang="en-US" sz="2000" b="1" i="1" dirty="0" smtClean="0">
                <a:solidFill>
                  <a:srgbClr val="FF0000"/>
                </a:solidFill>
              </a:rPr>
              <a:t>GPDR – Art. 37 - 39 </a:t>
            </a:r>
          </a:p>
          <a:p>
            <a:r>
              <a:rPr lang="en-US" sz="2000" i="1" dirty="0" smtClean="0"/>
              <a:t>ref.</a:t>
            </a:r>
            <a:r>
              <a:rPr lang="en-US" sz="2000" b="1" i="1" dirty="0" smtClean="0"/>
              <a:t>  </a:t>
            </a:r>
            <a:r>
              <a:rPr lang="en-US" sz="2000" b="1" i="1" dirty="0" smtClean="0">
                <a:solidFill>
                  <a:srgbClr val="FF0000"/>
                </a:solidFill>
              </a:rPr>
              <a:t>16/EN WP 243 (13.12.2016) </a:t>
            </a:r>
            <a:r>
              <a:rPr lang="en-US" sz="2000" b="1" i="1" dirty="0" smtClean="0"/>
              <a:t>“Guidelines for Data Protection Officers (DPOs)”</a:t>
            </a:r>
            <a:r>
              <a:rPr lang="en-US" sz="2000" b="1" dirty="0" smtClean="0"/>
              <a:t> </a:t>
            </a:r>
            <a:r>
              <a:rPr lang="en-US" sz="2000" dirty="0" smtClean="0"/>
              <a:t>&amp; related FAQs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      </a:t>
            </a:r>
            <a:r>
              <a:rPr lang="en-US" sz="1600" i="1" dirty="0" smtClean="0"/>
              <a:t>http://ec.europa.eu/justice/data-protection/index_en.htm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Designation</a:t>
            </a:r>
            <a:r>
              <a:rPr lang="en-US" sz="2000" dirty="0" smtClean="0"/>
              <a:t> of the DPO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Position</a:t>
            </a:r>
            <a:r>
              <a:rPr lang="en-US" sz="2000" dirty="0" smtClean="0"/>
              <a:t> of the DPO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Tasks</a:t>
            </a:r>
            <a:r>
              <a:rPr lang="en-US" sz="2000" dirty="0" smtClean="0"/>
              <a:t> of the DPO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55810" y="3829057"/>
            <a:ext cx="3580191" cy="628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smtClean="0"/>
              <a:t>DPOs Training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(DPO Professional Seminars)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581400" y="3409950"/>
            <a:ext cx="48381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7715" y="3829057"/>
            <a:ext cx="4064000" cy="628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“Person Certification” for DPOs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(</a:t>
            </a:r>
            <a:r>
              <a:rPr lang="en-US" sz="2000" b="1" i="1" dirty="0" smtClean="0"/>
              <a:t>ISO/IEC 17024 </a:t>
            </a:r>
            <a:r>
              <a:rPr lang="en-US" sz="2000" dirty="0" smtClean="0"/>
              <a:t>scheme)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4343401" y="3943350"/>
            <a:ext cx="774095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6400800" y="2743201"/>
            <a:ext cx="213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Spanish DPA (AEPD)</a:t>
            </a:r>
          </a:p>
          <a:p>
            <a:r>
              <a:rPr lang="en-US" b="1" dirty="0" smtClean="0"/>
              <a:t>DPO scheme (2017)</a:t>
            </a:r>
            <a:endParaRPr lang="en-US" b="1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7" grpId="0" build="allAtOnce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DPO: Climbing the “Ladder of Skills”</a:t>
            </a:r>
            <a:endParaRPr lang="en-US" sz="3200" b="1" dirty="0"/>
          </a:p>
        </p:txBody>
      </p:sp>
      <p:sp>
        <p:nvSpPr>
          <p:cNvPr id="9218" name="AutoShape 2" descr="Αποτέλεσμα εικόνας για ladder image"/>
          <p:cNvSpPr>
            <a:spLocks noChangeAspect="1" noChangeArrowheads="1"/>
          </p:cNvSpPr>
          <p:nvPr/>
        </p:nvSpPr>
        <p:spPr bwMode="auto">
          <a:xfrm>
            <a:off x="155576" y="-102393"/>
            <a:ext cx="296863" cy="22264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Αποτέλεσμα εικόνας για ladder image"/>
          <p:cNvSpPr>
            <a:spLocks noChangeAspect="1" noChangeArrowheads="1"/>
          </p:cNvSpPr>
          <p:nvPr/>
        </p:nvSpPr>
        <p:spPr bwMode="auto">
          <a:xfrm>
            <a:off x="155576" y="-102393"/>
            <a:ext cx="296863" cy="22264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Αποτέλεσμα εικόνας για ladd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28700"/>
            <a:ext cx="4953000" cy="3714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7435086">
            <a:off x="1531549" y="2804484"/>
            <a:ext cx="224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Legal </a:t>
            </a:r>
          </a:p>
          <a:p>
            <a:pPr algn="ctr"/>
            <a:r>
              <a:rPr lang="en-US" sz="2000" b="1" dirty="0" smtClean="0"/>
              <a:t> Background / Skills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4342113">
            <a:off x="4685236" y="2731270"/>
            <a:ext cx="237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Info Security </a:t>
            </a:r>
            <a:r>
              <a:rPr lang="en-US" sz="2000" b="1" dirty="0" smtClean="0"/>
              <a:t>Background / Skills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7429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Managerial / Business </a:t>
            </a:r>
            <a:r>
              <a:rPr lang="en-US" sz="2000" b="1" dirty="0" smtClean="0"/>
              <a:t>Skills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91200" y="1714500"/>
            <a:ext cx="533400" cy="1314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05000" y="2190750"/>
            <a:ext cx="838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DPO: Training issues</a:t>
            </a:r>
            <a:endParaRPr lang="en-US" sz="3200" b="1" dirty="0"/>
          </a:p>
        </p:txBody>
      </p:sp>
      <p:pic>
        <p:nvPicPr>
          <p:cNvPr id="29698" name="Picture 2" descr="CIPP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1066800" cy="857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90800" y="35433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iapp</a:t>
            </a:r>
            <a:r>
              <a:rPr lang="en-US" b="1" dirty="0" smtClean="0"/>
              <a:t> / Certified Information Privacy Professional/Europe (CIPP/E)</a:t>
            </a:r>
          </a:p>
          <a:p>
            <a:r>
              <a:rPr lang="en-US" b="1" dirty="0" smtClean="0"/>
              <a:t>&amp; Privacy Manager (CIPM)</a:t>
            </a:r>
            <a:endParaRPr lang="en-US" dirty="0"/>
          </a:p>
        </p:txBody>
      </p:sp>
      <p:pic>
        <p:nvPicPr>
          <p:cNvPr id="29702" name="Picture 6" descr="https://iapp.org/wp-content/themes/iapp/static/img/CIP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1066800" cy="8763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5001" y="3581400"/>
            <a:ext cx="232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iapp</a:t>
            </a:r>
            <a:r>
              <a:rPr lang="en-US" b="1" dirty="0" smtClean="0"/>
              <a:t> / Certified Information Privacy Technologist</a:t>
            </a:r>
            <a:endParaRPr lang="en-US" b="1" dirty="0"/>
          </a:p>
        </p:txBody>
      </p:sp>
      <p:pic>
        <p:nvPicPr>
          <p:cNvPr id="29704" name="Picture 8" descr="CIPP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590800"/>
            <a:ext cx="1066800" cy="857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742950"/>
            <a:ext cx="37338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Personal Data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GDPR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Legislative context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Compliance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Data Privacy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Data Management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Audit Skills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“Technical” Skills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914401"/>
            <a:ext cx="342900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A “single” seminar or      “split” / specialized seminars ?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/>
              <a:t>Minimum training duration ?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4705350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30837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GDPR – Compliance / Business / Technological requirements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47750"/>
            <a:ext cx="617219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914405" y="3771900"/>
            <a:ext cx="838201" cy="4000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781800" y="4019550"/>
            <a:ext cx="838201" cy="4000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5" y="1257300"/>
            <a:ext cx="1143001" cy="3429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67600" y="1047750"/>
            <a:ext cx="609600" cy="5143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5" y="1257300"/>
            <a:ext cx="86622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3697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Privacy Management  / PII Protection within a total </a:t>
            </a:r>
            <a:br>
              <a:rPr lang="en-US" sz="2400" b="1" dirty="0" smtClean="0"/>
            </a:br>
            <a:r>
              <a:rPr lang="en-US" sz="2400" b="1" dirty="0" smtClean="0"/>
              <a:t>IT / Security / Privacy Framework 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8601" y="3200400"/>
            <a:ext cx="838201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76400" y="4000500"/>
            <a:ext cx="4572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81805" y="3200400"/>
            <a:ext cx="685801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58005" y="3829050"/>
            <a:ext cx="685801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3943350"/>
            <a:ext cx="4572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72000" y="3200400"/>
            <a:ext cx="4572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71800" y="4000500"/>
            <a:ext cx="4572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38400" y="3143250"/>
            <a:ext cx="4572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00150"/>
            <a:ext cx="5638795" cy="24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571500"/>
            <a:ext cx="86868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Info Security vs. Privacy vs. PII Protection:  Different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Perspectives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799" y="3771908"/>
            <a:ext cx="457200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Security</a:t>
            </a:r>
            <a:r>
              <a:rPr lang="en-US" sz="2400" b="1" dirty="0" smtClean="0"/>
              <a:t> by </a:t>
            </a:r>
            <a:r>
              <a:rPr lang="en-US" sz="2400" b="1" i="1" u="sng" dirty="0" smtClean="0"/>
              <a:t>Obscurity</a:t>
            </a:r>
            <a:r>
              <a:rPr lang="en-US" sz="2400" b="1" dirty="0" smtClean="0"/>
              <a:t>…..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2400" b="1" dirty="0" smtClean="0"/>
              <a:t>…….</a:t>
            </a:r>
            <a:r>
              <a:rPr lang="en-US" sz="2400" b="1" dirty="0" smtClean="0">
                <a:solidFill>
                  <a:srgbClr val="FF0000"/>
                </a:solidFill>
              </a:rPr>
              <a:t>Privacy</a:t>
            </a:r>
            <a:r>
              <a:rPr lang="en-US" sz="2400" b="1" dirty="0" smtClean="0"/>
              <a:t> by </a:t>
            </a:r>
            <a:r>
              <a:rPr lang="en-US" sz="2400" b="1" i="1" u="sng" dirty="0" smtClean="0"/>
              <a:t>Transparency</a:t>
            </a:r>
            <a:endParaRPr lang="en-US" sz="2400" b="1" i="1" u="sng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552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dk1"/>
                </a:solidFill>
              </a:rPr>
              <a:t>Privacy / PII Governance: Security vs. Privacy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571500"/>
            <a:ext cx="2590800" cy="15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28650"/>
            <a:ext cx="5791200" cy="14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6" y="2343151"/>
            <a:ext cx="5867399" cy="246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5" y="2343150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Security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1" y="2514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Privacy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219201" y="2114550"/>
            <a:ext cx="190500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7801" y="2457450"/>
            <a:ext cx="1333500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010405" y="2000250"/>
            <a:ext cx="685801" cy="5715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15205" y="2628900"/>
            <a:ext cx="381001" cy="14287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G.LEFTHERIOTIS / 21.3.18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251222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“Mapping” GDPR requirements inside ISO 27001:2013</a:t>
            </a:r>
            <a:endParaRPr lang="en-US" sz="22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5" y="4686306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248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05978"/>
            <a:ext cx="8534400" cy="251222"/>
          </a:xfrm>
        </p:spPr>
        <p:txBody>
          <a:bodyPr>
            <a:noAutofit/>
          </a:bodyPr>
          <a:lstStyle/>
          <a:p>
            <a:endParaRPr lang="en-US" sz="15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7145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ISO 27001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5" y="1885951"/>
            <a:ext cx="838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GDPR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3"/>
            <a:ext cx="69342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5" y="4743456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01798"/>
            <a:ext cx="6396038" cy="467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51222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“Mapping” GDPR requirements inside BS 10012:2017</a:t>
            </a:r>
            <a:endParaRPr lang="en-US" sz="22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5" y="4743456"/>
            <a:ext cx="1028703" cy="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315200" y="1314450"/>
            <a:ext cx="1524000" cy="742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PIMS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BS 10012:2017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05" y="1257300"/>
            <a:ext cx="1447801" cy="1885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*PCI DSS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(v. 3.2)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* </a:t>
            </a:r>
            <a:r>
              <a:rPr lang="en-US" sz="1600" b="1" dirty="0" smtClean="0">
                <a:solidFill>
                  <a:srgbClr val="FF0000"/>
                </a:solidFill>
              </a:rPr>
              <a:t>CSA </a:t>
            </a:r>
            <a:r>
              <a:rPr lang="en-US" sz="1600" dirty="0" smtClean="0">
                <a:solidFill>
                  <a:srgbClr val="FF0000"/>
                </a:solidFill>
              </a:rPr>
              <a:t>&amp; other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Cloud </a:t>
            </a:r>
            <a:r>
              <a:rPr lang="en-US" sz="1600" dirty="0" smtClean="0">
                <a:solidFill>
                  <a:srgbClr val="FF0000"/>
                </a:solidFill>
              </a:rPr>
              <a:t>schemes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52600" y="3143250"/>
            <a:ext cx="15240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ISO 27799:2016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Health Data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552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Privacy &amp; Information Security: the basic Standards Ecosystem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00405" y="819150"/>
            <a:ext cx="2209801" cy="685800"/>
          </a:xfrm>
          <a:prstGeom prst="roundRect">
            <a:avLst/>
          </a:prstGeom>
          <a:solidFill>
            <a:srgbClr val="FFFF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27001:2013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rgbClr val="FF0000"/>
                </a:solidFill>
              </a:rPr>
              <a:t>Requirements</a:t>
            </a:r>
            <a:r>
              <a:rPr lang="en-US" sz="1600" i="1" dirty="0" smtClean="0">
                <a:solidFill>
                  <a:schemeClr val="tx1"/>
                </a:solidFill>
              </a:rPr>
              <a:t> for ISMS)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1" y="1809750"/>
            <a:ext cx="2286000" cy="762000"/>
          </a:xfrm>
          <a:prstGeom prst="roundRect">
            <a:avLst/>
          </a:prstGeom>
          <a:solidFill>
            <a:srgbClr val="FFFF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27005:2011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Risk Management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NIST</a:t>
            </a:r>
            <a:r>
              <a:rPr lang="en-US" sz="1600" i="1" dirty="0" smtClean="0">
                <a:solidFill>
                  <a:schemeClr val="tx1"/>
                </a:solidFill>
              </a:rPr>
              <a:t> SP.800-30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5" y="2857500"/>
            <a:ext cx="2590795" cy="1847850"/>
          </a:xfrm>
          <a:prstGeom prst="roundRect">
            <a:avLst/>
          </a:prstGeom>
          <a:solidFill>
            <a:srgbClr val="FFFF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27002:2013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(Code of Practice for ISMS)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27017:2015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(Code of practice for </a:t>
            </a:r>
            <a:r>
              <a:rPr lang="en-US" sz="1600" i="1" u="sng" dirty="0" smtClean="0">
                <a:solidFill>
                  <a:schemeClr val="tx1"/>
                </a:solidFill>
              </a:rPr>
              <a:t>Cloud</a:t>
            </a:r>
            <a:r>
              <a:rPr lang="en-US" sz="1600" i="1" dirty="0" smtClean="0">
                <a:solidFill>
                  <a:schemeClr val="tx1"/>
                </a:solidFill>
              </a:rPr>
              <a:t> Services)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NIST Codes of Practice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(NIST SP.800-53)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5" y="857250"/>
            <a:ext cx="2209801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29100:2011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b="1" i="1" dirty="0" smtClean="0">
                <a:solidFill>
                  <a:schemeClr val="tx1"/>
                </a:solidFill>
              </a:rPr>
              <a:t>Privacy</a:t>
            </a:r>
            <a:r>
              <a:rPr lang="en-US" sz="1600" i="1" dirty="0" smtClean="0">
                <a:solidFill>
                  <a:schemeClr val="tx1"/>
                </a:solidFill>
              </a:rPr>
              <a:t> Framework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0" y="3486150"/>
            <a:ext cx="2514607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27018:2014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Code of Practice for PII protection in </a:t>
            </a:r>
            <a:r>
              <a:rPr lang="en-US" sz="1600" i="1" u="sng" dirty="0" smtClean="0">
                <a:solidFill>
                  <a:schemeClr val="tx1"/>
                </a:solidFill>
              </a:rPr>
              <a:t>public clouds </a:t>
            </a:r>
            <a:r>
              <a:rPr lang="en-US" sz="1600" i="1" dirty="0" smtClean="0">
                <a:solidFill>
                  <a:schemeClr val="tx1"/>
                </a:solidFill>
              </a:rPr>
              <a:t>acting as PII processors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4" y="2914650"/>
            <a:ext cx="2209801" cy="742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29151:2017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Code of practice for PII protection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1" y="1885950"/>
            <a:ext cx="2133600" cy="742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ISO/IEC </a:t>
            </a:r>
            <a:r>
              <a:rPr lang="en-US" sz="1600" b="1" dirty="0" smtClean="0">
                <a:solidFill>
                  <a:schemeClr val="tx1"/>
                </a:solidFill>
              </a:rPr>
              <a:t>29134:2017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(Guide for </a:t>
            </a:r>
            <a:r>
              <a:rPr lang="en-US" sz="1600" i="1" u="sng" dirty="0" smtClean="0">
                <a:solidFill>
                  <a:schemeClr val="tx1"/>
                </a:solidFill>
              </a:rPr>
              <a:t>Privacy Impact Assessment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5" idx="3"/>
            <a:endCxn id="10" idx="1"/>
          </p:cNvCxnSpPr>
          <p:nvPr/>
        </p:nvCxnSpPr>
        <p:spPr>
          <a:xfrm flipV="1">
            <a:off x="5410206" y="1143000"/>
            <a:ext cx="533399" cy="190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4767276"/>
            <a:ext cx="914400" cy="273844"/>
          </a:xfrm>
        </p:spPr>
        <p:txBody>
          <a:bodyPr/>
          <a:lstStyle/>
          <a:p>
            <a:fld id="{B6F15528-21DE-4FAA-801E-634DDDAF4B2B}" type="slidenum">
              <a:rPr lang="en-US" sz="1600" smtClean="0"/>
              <a:pPr/>
              <a:t>9</a:t>
            </a:fld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28605" y="742950"/>
            <a:ext cx="2057401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Framework - Overall Management </a:t>
            </a:r>
            <a:r>
              <a:rPr lang="en-US" sz="1600" b="1" dirty="0" smtClean="0">
                <a:solidFill>
                  <a:schemeClr val="tx1"/>
                </a:solidFill>
              </a:rPr>
              <a:t>System Level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1004" y="3314700"/>
            <a:ext cx="1905001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Controls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Level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5" y="1809750"/>
            <a:ext cx="1905001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Risk </a:t>
            </a:r>
            <a:r>
              <a:rPr lang="en-US" sz="1600" b="1" dirty="0" smtClean="0">
                <a:solidFill>
                  <a:schemeClr val="tx1"/>
                </a:solidFill>
              </a:rPr>
              <a:t>Management Level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267200" y="1504950"/>
            <a:ext cx="76194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Down Arrow 26"/>
          <p:cNvSpPr/>
          <p:nvPr/>
        </p:nvSpPr>
        <p:spPr>
          <a:xfrm>
            <a:off x="4267201" y="2571750"/>
            <a:ext cx="1524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Down Arrow 27"/>
          <p:cNvSpPr/>
          <p:nvPr/>
        </p:nvSpPr>
        <p:spPr>
          <a:xfrm>
            <a:off x="7010406" y="1428750"/>
            <a:ext cx="152399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Down Arrow 28"/>
          <p:cNvSpPr/>
          <p:nvPr/>
        </p:nvSpPr>
        <p:spPr>
          <a:xfrm>
            <a:off x="7010401" y="2628900"/>
            <a:ext cx="1524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1600" dirty="0" smtClean="0"/>
              <a:t>G.LEFTHERIOTIS / 21.3.18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 animBg="1"/>
      <p:bldP spid="33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883</Words>
  <Application>Microsoft Office PowerPoint</Application>
  <PresentationFormat>On-screen Show (16:9)</PresentationFormat>
  <Paragraphs>218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GDPR Workshop</vt:lpstr>
      <vt:lpstr>GDPR – Compliance / Business / Technological requirements</vt:lpstr>
      <vt:lpstr>Privacy Management  / PII Protection within a total  IT / Security / Privacy Framework </vt:lpstr>
      <vt:lpstr>Slide 4</vt:lpstr>
      <vt:lpstr>Privacy / PII Governance: Security vs. Privacy </vt:lpstr>
      <vt:lpstr>“Mapping” GDPR requirements inside ISO 27001:2013</vt:lpstr>
      <vt:lpstr>Slide 7</vt:lpstr>
      <vt:lpstr>“Mapping” GDPR requirements inside BS 10012:2017</vt:lpstr>
      <vt:lpstr>Privacy &amp; Information Security: the basic Standards Ecosystem</vt:lpstr>
      <vt:lpstr>Personal Data Discovery / Mapping / Classification</vt:lpstr>
      <vt:lpstr>Personal Data Discovery / Inventory / Mapping: Techniques &amp; Tools</vt:lpstr>
      <vt:lpstr>GDPR: the Legal &amp; Compliance “ecosystem”</vt:lpstr>
      <vt:lpstr>GDPR Certification scheme (Art. 42-43)</vt:lpstr>
      <vt:lpstr>GDPR: Seals &amp; Marks / Codes of Conduct</vt:lpstr>
      <vt:lpstr>Data Protection Officer (DPO)</vt:lpstr>
      <vt:lpstr>DPO: Climbing the “Ladder of Skills”</vt:lpstr>
      <vt:lpstr>DPO: Training issues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Workshop</dc:title>
  <dc:creator>glefthe GLEFTHE</dc:creator>
  <cp:lastModifiedBy>glefthe GLEFTHE</cp:lastModifiedBy>
  <cp:revision>62</cp:revision>
  <dcterms:created xsi:type="dcterms:W3CDTF">2006-08-16T00:00:00Z</dcterms:created>
  <dcterms:modified xsi:type="dcterms:W3CDTF">2018-03-20T20:10:29Z</dcterms:modified>
</cp:coreProperties>
</file>